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7.jpeg" ContentType="image/jpe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5.jpeg" ContentType="image/jpeg"/>
  <Override PartName="/ppt/media/image50.png" ContentType="image/png"/>
  <Override PartName="/ppt/media/image37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6.jpeg" ContentType="image/jpeg"/>
  <Override PartName="/ppt/media/image18.png" ContentType="image/png"/>
  <Override PartName="/ppt/media/image20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9.png" ContentType="image/png"/>
  <Override PartName="/ppt/media/image9.png" ContentType="image/png"/>
  <Override PartName="/ppt/media/image11.png" ContentType="image/png"/>
  <Override PartName="/ppt/media/image48.png" ContentType="image/png"/>
  <Override PartName="/ppt/media/image1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4AE97-07A8-428B-A85F-8B0F002CB6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9C120F-6D40-42BB-B256-7EE22A8367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146840-9554-4EA8-9F92-501076E1E4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9696F9-330C-4D2F-9DEB-480F945139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70425E-3E12-474A-BE0F-891662AAB9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7A8EF0-4B9A-47EE-9C86-B071C82E61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31917A-76D0-4454-9C81-B192D7F9AD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9449FE-8592-4A33-A9CF-F208C3C1CE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E8D783-9DDF-43E1-8DC7-86B4F2F41C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460960" y="22608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0506ED-FEE4-41C5-92AB-FEBA17464E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161F0D-2FC3-494C-A299-A54E7E3D6A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45D5AE-E083-454D-8E67-EE8E1F4940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720866-AFEB-40C3-A9EB-D4DAB55419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9616C6-4784-4719-AF24-4CAF34F82C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153461-9F49-4F29-8593-28222AC4CE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9E4C35-8014-4948-8F47-5DD861BE21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01BA44-07FD-4556-AD3A-E8150608F4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7B1DBA-EAD2-46CD-B80D-6286FA28BB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460960" y="22608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9EBDCB-8A01-4A42-BF38-2A1CAA6477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049370-32C0-4F32-B6E2-126F67983D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60960" y="226080"/>
            <a:ext cx="71143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EBE05B-742C-4FF0-86E8-C0FA905670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2DA316-E17D-4960-BFFB-6DAFBD5C53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2C9E0B-4EB9-49F8-87B5-08FD96DB5C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56F4E1-F3EA-4323-9394-DEF24765F0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188640" y="180000"/>
            <a:ext cx="1971000" cy="980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105000" y="5165280"/>
            <a:ext cx="391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IoT lectures, African Internet Summit Mauritius 2022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651CDF-7A01-4A5C-8AC4-81B1EDB9BB5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27. May 2022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88640" y="180000"/>
            <a:ext cx="1971000" cy="9802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3105000" y="5165280"/>
            <a:ext cx="391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385BF5-9270-48D3-A52A-CD974C28560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3320" y="55800"/>
            <a:ext cx="2146320" cy="11163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" TargetMode="External"/><Relationship Id="rId2" Type="http://schemas.openxmlformats.org/officeDocument/2006/relationships/hyperlink" Target="https://github.com/uraich/IoT-Course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ithub.com/micropython/micropython/" TargetMode="External"/><Relationship Id="rId2" Type="http://schemas.openxmlformats.org/officeDocument/2006/relationships/hyperlink" Target="http://docs.micropython.org/en/latest/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uraich/AIS-2022_IoT_Tutorial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afnog.iotworkshop.africa/do/view/IoT_Course_English/REPLAndStandardPythonProgramming" TargetMode="External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pins-and-gpio" TargetMode="External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github.com/LilyGO/TTGO-T7-Demo/blob/master/t7_v1.5.pdf" TargetMode="Externa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?highlight=esp32%20neopixel#pwm-pulse-width-modulation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neopixel-and-apa106-driver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adc-analog-to-digital-conversion" TargetMode="External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www.ti.com/lit/an/slva704/slva704.pdf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afnog.iotworkshop.africa/do/view/IoT_Course_English/SHT30NopI2CTemperatureAndHumiditySensor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esp32/quickref.html#software-i2c-bus" TargetMode="Externa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ocs.wemos.cc/en/latest/_static/files/sht30-dis_datasheet.pdf" TargetMode="External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Developing an IoT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Uli Raich (uli.raich@gmail.com)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Two lectures on Hardware and Software for</a:t>
            </a:r>
            <a:br>
              <a:rPr sz="2400"/>
            </a:br>
            <a:r>
              <a:rPr b="0" lang="en-US" sz="2400" spc="-1" strike="noStrike">
                <a:latin typeface="Arial"/>
              </a:rPr>
              <a:t>the Internet of Things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Lecture 1: Introduction to the hardware </a:t>
            </a:r>
            <a:br>
              <a:rPr sz="2400"/>
            </a:br>
            <a:r>
              <a:rPr b="0" lang="en-US" sz="2400" spc="-1" strike="noStrike">
                <a:latin typeface="Arial"/>
              </a:rPr>
              <a:t>and development environment and access to the “things”</a:t>
            </a: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Presented online at the African Internet Summit Mauritius 2021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2B6F70-0419-4073-B25B-BC05739735D9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>27. May 2022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245320" y="180000"/>
            <a:ext cx="7654320" cy="102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Where do we find micro-controllers?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Answer: Everywhere!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Car (many of them!)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Coffee machine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TV set, radio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Watch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Hand phone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F1129C-0C6F-43F2-B81B-C3F820A6A7DA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26B74E46-41F2-456D-AE68-4056F545832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160000" y="226080"/>
            <a:ext cx="7415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What used to be a joke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6836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Two engineers standing around a coffee machine with this screen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One saying to the other: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Those were the good old times when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coffee machines still worked without Windows”</a:t>
            </a:r>
            <a:br>
              <a:rPr sz="1800"/>
            </a:b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5400000" y="1719720"/>
            <a:ext cx="4494960" cy="289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43C189-CA56-440B-B6C6-1BF482B30B71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28B3342D-AF35-43DC-A39D-79555D13390A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...becomes reality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91680" y="1318320"/>
            <a:ext cx="7533720" cy="3056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5B6CAC-1868-4C72-BE86-6FEF043E72EB}" type="slidenum">
              <a:t>12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68CD31CA-B69A-4928-8F92-3761090F1E8E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University courses on </a:t>
            </a:r>
            <a:r>
              <a:rPr b="0" lang="en-US" sz="4400" spc="-1" strike="noStrike">
                <a:latin typeface="Arial"/>
                <a:ea typeface="Arial"/>
              </a:rPr>
              <a:t>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When asking African colleagues about micro-controller courses (embedded systems or IoT) in Africa I often get the answer: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We have no such course, the micro-processor lab would be too expensive.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 wanted to find out and I therefore prepared such a course for the University of Cape Coast, Ghana.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The cost for 1 experimental station was ~ 50 $ US. If you run the course for 5 years this gets you to a cost of 10 $ US per student and year! This is cheap enough to allow students to take the equipment home for experimentation!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real problem is that there are too few lecturers capable of preparing and running such a course and preparation of exercises and solutions is very labor intensive. (I took 6 months for the preparation)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Much of the following material has been extracted from the UCC IoT course. 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547159-BAFF-434C-BB5B-4F652EB51B22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CEAB089-2261-4E0E-B556-4CB0C3DEF284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Documentation of UCC IoT course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Noto Sans CJK SC"/>
              </a:rPr>
              <a:t>The IoT course was  given at the University of Cape Coast, Ghana, for the first time at the beginning of 2021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Noto Sans CJK SC"/>
              </a:rPr>
              <a:t>Everything is documented on a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TWiki server</a:t>
            </a:r>
            <a:r>
              <a:rPr b="0" lang="en-US" sz="2200" spc="-1" strike="noStrike">
                <a:latin typeface="Arial"/>
                <a:ea typeface="Noto Sans CJK SC"/>
              </a:rPr>
              <a:t> located in Accra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Noto Sans CJK SC"/>
              </a:rPr>
              <a:t>It consists of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"/>
              </a:rPr>
              <a:t>Hardware and software documentation with plenty of links to relevant WEB pages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"/>
              </a:rPr>
              <a:t>Explanations for a range of experiments (exercises)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"/>
              </a:rPr>
              <a:t>Lecture slides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"/>
              </a:rPr>
              <a:t>Exercise sheets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"/>
              </a:rPr>
              <a:t>Solutions to the exercises that can be downloaded from a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github repository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Noto Sans CJK SC"/>
              </a:rPr>
              <a:t>Efforts are under way at the Université Cheik Anta Diop, Dakar, Sénégal, to provide a similar course with all documentation written in French, which you can find on the above Twiki server.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F1608B-ED0D-4732-9720-FA209580EAD3}" type="slidenum">
              <a:t>14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39BB6183-EF40-4022-9B2E-3F7878C67C04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Processors for 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There is a huge selection of different chips: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STM32: ARM Cortex MCU. This is a whole family of chips with different performance and price.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Raspberry Pi: The RPi is more like a little computer. It has a quad core micro-controller capable of running an ARM based Linux OS. All you need to make this a full computer is a keyboard, a mouse and a screen.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ESP32 based boards: Dual core processor, SRAM and flash on chip. WiFi and BlueTooth implemented on chip.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043D91-43D1-44D6-ADBC-F6067308F6CC}" type="slidenum">
              <a:t>15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5C2CDD4-30D5-4FE7-96B7-85652058EC4F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Which one should I use?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61300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The Raspberry Pi is a small computer powerful enough to run a full blown Linux operating system: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 quad core 1.2 GHz Broadcom 64 bit ARM CPU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1 Gbytes of Ram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Ethernet and wireless networks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4 USB2 ports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Micro SD connector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40 pin extended GPIO connector with 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latin typeface="Arial"/>
              </a:rPr>
              <a:t>GPIO pins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latin typeface="Arial"/>
              </a:rPr>
              <a:t>SPI and I2C bus interface 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Cost ~ 80-100 US $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No ADC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88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670440" y="1054800"/>
            <a:ext cx="2925000" cy="4142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8B6888-7AFB-4FBE-995B-0F184BBFC884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6E56FA0E-2FE5-4CFD-BB71-27E932D3570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/>
          <p:nvPr/>
        </p:nvSpPr>
        <p:spPr>
          <a:xfrm>
            <a:off x="2160000" y="252000"/>
            <a:ext cx="773964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870" spc="-1" strike="noStrike">
                <a:solidFill>
                  <a:srgbClr val="000000"/>
                </a:solidFill>
                <a:latin typeface="Arial"/>
                <a:ea typeface="DejaVu Sans"/>
              </a:rPr>
              <a:t>Arduino + WiFi shield</a:t>
            </a:r>
            <a:endParaRPr b="0" lang="en-US" sz="587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54880" y="1371600"/>
            <a:ext cx="6584760" cy="240228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7341480" y="1212840"/>
            <a:ext cx="2558160" cy="22068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6300000" y="3060000"/>
            <a:ext cx="2159640" cy="1782360"/>
          </a:xfrm>
          <a:prstGeom prst="rect">
            <a:avLst/>
          </a:prstGeom>
          <a:ln w="0">
            <a:noFill/>
          </a:ln>
        </p:spPr>
      </p:pic>
      <p:sp>
        <p:nvSpPr>
          <p:cNvPr id="169" name="TextShape 2_1"/>
          <p:cNvSpPr/>
          <p:nvPr/>
        </p:nvSpPr>
        <p:spPr>
          <a:xfrm>
            <a:off x="639720" y="4114800"/>
            <a:ext cx="3808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Cost: ~12-15 US $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Popular because of simple C++ IDE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5081760" y="1496880"/>
            <a:ext cx="4637880" cy="354276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low end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668520" y="2880000"/>
            <a:ext cx="3111120" cy="224064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5435640" cy="353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If you just need an Internet connected temperature sensor, the ESP01 will do!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Cost of processor and sensor: &lt; 2 US $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In addition ou need a programmer for a few cents.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6120000" y="1620000"/>
            <a:ext cx="220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Temperature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7920000" y="4500000"/>
            <a:ext cx="1181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897280" y="4447080"/>
            <a:ext cx="1422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programmer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272D26-D446-484B-9CA2-6AC84BE981C5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3DA3EDE8-0D5A-49B3-BAFA-2B80772CCE4A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400000" y="3240000"/>
            <a:ext cx="3781800" cy="193464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Sensors and Actuators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259200" y="1620000"/>
            <a:ext cx="51404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For the IoT course I selected the 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WeMos D1 mini series of boards.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It provides a selection of CPU boards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ESP8266 CPU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ESP32 with or without SPIRAM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and it comes with a large selection of sensor/actuator boards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sensor boards are connected to the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CPU through a simple plug and play system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6758280" y="900000"/>
            <a:ext cx="2421360" cy="251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52AE0A-21BE-4D8A-B85B-35D42B159695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A939D4B-1989-4A27-9B93-4CAB0C5AC366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Introduce myself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240"/>
            <a:ext cx="907128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Dr. Ernst </a:t>
            </a:r>
            <a:r>
              <a:rPr b="0" lang="en-US" sz="2200" spc="-1" strike="noStrike">
                <a:solidFill>
                  <a:srgbClr val="000099"/>
                </a:solidFill>
                <a:latin typeface="Arial"/>
              </a:rPr>
              <a:t>Ulrich Raich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short: </a:t>
            </a:r>
            <a:r>
              <a:rPr b="0" lang="de-DE" sz="2200" spc="-1" strike="noStrike">
                <a:solidFill>
                  <a:srgbClr val="000099"/>
                </a:solidFill>
                <a:latin typeface="Arial"/>
              </a:rPr>
              <a:t>Uli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PhD in Physics (not computer science!)</a:t>
            </a:r>
            <a:br>
              <a:rPr sz="2200"/>
            </a:b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but 4 years of IT studies without </a:t>
            </a:r>
            <a:br>
              <a:rPr sz="2200"/>
            </a:br>
            <a:r>
              <a:rPr b="0" lang="de-DE" sz="2200" spc="-1" strike="noStrike">
                <a:solidFill>
                  <a:srgbClr val="000000"/>
                </a:solidFill>
                <a:latin typeface="Arial"/>
              </a:rPr>
              <a:t>diploma.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Married, 3 adult children, 2 grand children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Staff member of CERN for 35 years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now retired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Teaching (short microprocessor courses) since 1980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Guest lecturer at the University of Cape Coast 2017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Set up a microprocessor lab and gave a full semester course on embedded systems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Based on Raspberry Pi and the C language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80000" y="1508760"/>
            <a:ext cx="3062520" cy="2426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2021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D68B40-F0AE-4F2A-A7F1-821E8FBB2680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C1E89025-0EEA-45D6-A92D-4A4D17A21378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760000" y="1595160"/>
            <a:ext cx="3942720" cy="29044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40000" y="1326600"/>
            <a:ext cx="5469480" cy="364824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Connection between CPU and sensors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E56007-43F1-4701-9D87-F684B39782B1}" type="slidenum">
              <a:t>20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1AFFA10B-7562-490D-8807-B8BF529EEEBC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Cost of devices shown in this tutorial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800000"/>
            <a:ext cx="6695640" cy="28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WeMos T7 V1.5 CPU board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triple base with connectors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SHT30 temperature and humidity sensor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rgb LED ring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micro USB cable for communication with the PC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Linear potentiometer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6300000" y="1099080"/>
            <a:ext cx="3618720" cy="3580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C0216B-8772-49A6-939E-BA0F2EDC01C2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7F18C41-BFDE-4F38-B416-0BBCD290A821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80000" y="1128960"/>
            <a:ext cx="2615040" cy="211068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980000" y="133560"/>
            <a:ext cx="799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… </a:t>
            </a:r>
            <a:r>
              <a:rPr b="0" lang="en-US" sz="4000" spc="-1" strike="noStrike">
                <a:latin typeface="Arial"/>
              </a:rPr>
              <a:t>a big number of sensor shields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4500000" y="945360"/>
            <a:ext cx="1979640" cy="23371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408960" y="2946600"/>
            <a:ext cx="1987200" cy="209304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7191000" y="900000"/>
            <a:ext cx="2888640" cy="242712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6223680" y="2946600"/>
            <a:ext cx="2079360" cy="209304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6"/>
          <a:stretch/>
        </p:blipFill>
        <p:spPr>
          <a:xfrm>
            <a:off x="2535480" y="912960"/>
            <a:ext cx="1953360" cy="25135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7"/>
          <a:stretch/>
        </p:blipFill>
        <p:spPr>
          <a:xfrm>
            <a:off x="2700000" y="3282840"/>
            <a:ext cx="1762920" cy="175680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8"/>
          <a:stretch/>
        </p:blipFill>
        <p:spPr>
          <a:xfrm>
            <a:off x="4500000" y="3173400"/>
            <a:ext cx="1815840" cy="17996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9"/>
          <a:stretch/>
        </p:blipFill>
        <p:spPr>
          <a:xfrm>
            <a:off x="8303400" y="3198960"/>
            <a:ext cx="1776240" cy="1892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6B7C29-0B77-442A-B883-E4839BAB7291}" type="slidenum">
              <a:t>22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BCE11A0-FB6F-4670-8428-73BA2ED255D4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WeMos D1 sensors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4355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Here is an incomplete list of sensor and actuator modules: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user LED on CPU module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Simple mechanical push button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WS2812 single rgb LED or LED ring with 7 LEDs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IR sender and receiver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Passive buzzer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PIR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DS18b20 digital temperature sensor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400000" y="1260000"/>
            <a:ext cx="431964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BMP180 barometric pressure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SHT30 I2C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DHT11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Ambient light detector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RTC and data logger with SD card interface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Relay module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DC motor controller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and so on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3354FA-A0B9-4B6E-8A44-92E354E532B9}" type="slidenum">
              <a:t>23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18C2249-78AA-4A91-9CF8-7BABECB27275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Prototype Boards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If this is not enough, you can mount small sensor boards onto a WeMos D1 mini prototype board and interface it to your ESP32 CPU.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We will see an example later.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686400" y="2038680"/>
            <a:ext cx="4314240" cy="2761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B888F6-8C1B-4735-9769-9C08731D01A0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A5B0C56E-4AF0-44F4-A76C-FA7BDECD72A9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How to develop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Raspberry Pi is a bit different than the others: Here the compiler can run natively on the Pi. If you know Linux, then you know how to develop on the Pi.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All other CPU suppliers provide a cross-development environment with their chips.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CPU is described in a manual of more then 1000 pages! The library to access all the hardware functionality is huge.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Espressif (the company behind the ESP32) supplies </a:t>
            </a:r>
            <a:r>
              <a:rPr b="0" i="1" lang="en-US" sz="2200" spc="-1" strike="noStrike">
                <a:latin typeface="Arial"/>
              </a:rPr>
              <a:t>esp-idf</a:t>
            </a:r>
            <a:r>
              <a:rPr b="0" lang="en-US" sz="2200" spc="-1" strike="noStrike">
                <a:latin typeface="Arial"/>
              </a:rPr>
              <a:t>, a build system based on </a:t>
            </a:r>
            <a:r>
              <a:rPr b="0" i="1" lang="en-US" sz="2200" spc="-1" strike="noStrike">
                <a:latin typeface="Arial"/>
              </a:rPr>
              <a:t>cmake</a:t>
            </a:r>
            <a:r>
              <a:rPr b="0" lang="en-US" sz="2200" spc="-1" strike="noStrike">
                <a:latin typeface="Arial"/>
              </a:rPr>
              <a:t> and the hardware access library. Programming is done in C or C++.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learning curve to start your first application is very steep.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same is true for the STM32 chips.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523176-44DC-4A32-9610-0FF591260567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0EE49A23-754A-41C2-BFD8-E0D035A3ADC0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015200" y="1580040"/>
            <a:ext cx="3304440" cy="355212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Arduino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Open source hardware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Shields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341600" y="1195920"/>
            <a:ext cx="5556240" cy="395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7F2CEC-5F51-418C-97E8-E6D26E24D7E9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D6D998C-D74E-44A4-84DF-E113F1F67970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Arduino 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Designed for the beginner and hobbyist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market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Originally provided for the AVR processors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but now also available for ESP8266, ESP32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or the STM32 processors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Uses a C++ like language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Simplifies program development a lot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Comes with a huge collections of examples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and libraries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Upload and flash programming is integrated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5760000" y="1172520"/>
            <a:ext cx="3245040" cy="3856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D143DE-375D-4113-88E7-287065C02697}" type="slidenum">
              <a:t>27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BEC23C0-2A2D-4FFB-8159-E701375418E8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46840" y="1322640"/>
            <a:ext cx="9071280" cy="368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MicroPython is stripped down Python interpreter based on Python 3.5 and dedicated to micro-controllers. It is provided in source format in form of a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github repository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Excellent documentation</a:t>
            </a:r>
            <a:r>
              <a:rPr b="0" lang="en-US" sz="1800" spc="-1" strike="noStrike">
                <a:latin typeface="Arial"/>
              </a:rPr>
              <a:t> is provided and if this is not enough you can have a look at the source code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 very active user forum helps in case of problems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However: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It needs quite a bit of infrastructure on the PC to be able to cross-compile Micropython, which depends on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xtensa-esp32-elf-gcc cross compiler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espidf libraries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esptool to erase and program the ESP32 flash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ampy of ftpd to transfer files to the ESP32 file system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Micropython exists for a series of micro-controllers, the ESP32 being a popular port.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The interpreter is written in 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6E3A7B-385D-462B-8E6B-CC7C31E401FC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1728D916-85F6-47EB-9E3B-EBD9F9B1AFD5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800000" y="226080"/>
            <a:ext cx="7775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Bringing up the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68360" y="14400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is built using a Makefile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uses Espressif’s build system based on cmake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esptool is used to burn the firmware into the ESP32 flash (esptool is accessed by the Micropython Makefile such that </a:t>
            </a:r>
            <a:br>
              <a:rPr sz="3200"/>
            </a:br>
            <a:r>
              <a:rPr b="0" i="1" lang="en-US" sz="3200" spc="-1" strike="noStrike">
                <a:solidFill>
                  <a:srgbClr val="3465a4"/>
                </a:solidFill>
                <a:latin typeface="Arial"/>
              </a:rPr>
              <a:t>make deploy</a:t>
            </a:r>
            <a:r>
              <a:rPr b="0" lang="en-US" sz="3200" spc="-1" strike="noStrike">
                <a:latin typeface="Arial"/>
              </a:rPr>
              <a:t> will flash the firmware)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REPL can be accessed through a USB to serial adapter combined with a virtual terminal program like minicom or gtkterm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MicroPython can also be accessed over the network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working custom binary of MicroPython, built for the UCC course, is available on github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Programs are written on the PC and uploaded to the MicroPython file system before being executed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use the </a:t>
            </a:r>
            <a:r>
              <a:rPr b="0" i="1" lang="en-US" sz="3200" spc="-1" strike="noStrike">
                <a:solidFill>
                  <a:srgbClr val="3465a4"/>
                </a:solidFill>
                <a:latin typeface="Arial"/>
              </a:rPr>
              <a:t>thonny</a:t>
            </a:r>
            <a:r>
              <a:rPr b="0" lang="en-US" sz="3200" spc="-1" strike="noStrike">
                <a:latin typeface="Arial"/>
              </a:rPr>
              <a:t> IDE to simply the procedure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09B8EB-0DC5-47F2-8FC5-06E85BAC7089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21D25B0-21EE-46AF-A230-BE52F14E6137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About this tutorial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83760"/>
            <a:ext cx="9071280" cy="37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  <a:ea typeface="Noto Sans CJK SC"/>
              </a:rPr>
              <a:t>This is not just a talk, but the tutorial aims a demonstrating with live programs all the concepts that are explained.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  <a:ea typeface="Noto Sans CJK SC"/>
              </a:rPr>
              <a:t>Some of you may want to re-create the demos after the tutorial. Therefore, I will give you a list of all devices (cost ~ 25 Euros)  needed to do so, in a later slide.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  <a:ea typeface="Noto Sans CJK SC"/>
              </a:rPr>
              <a:t>All the course material: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firmware running on the micro-controller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slides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driver for the temperature and humidity sensor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701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Noto Sans CJK SC"/>
              </a:rPr>
              <a:t>The demo programs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  <a:ea typeface="Noto Sans CJK SC"/>
              </a:rPr>
              <a:t>are available on github: </a:t>
            </a: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https://github.com/uraich/AIS-2022_IoT_Tutorial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6C1BF0-3C10-4BA2-9F43-9711691DB9D2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25708BB0-1ABF-4879-A862-F5B870D479A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Learning 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In the first lecture and exercise session we give an introduction to Python. Basic knowledge of Python is a major advantage. If you are totally new to the language then go through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Python tutorial</a:t>
            </a:r>
            <a:r>
              <a:rPr b="0" lang="en-US" sz="1800" spc="-1" strike="noStrike">
                <a:latin typeface="Arial"/>
              </a:rPr>
              <a:t> first.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use the Python interactive shell REPL (the </a:t>
            </a:r>
            <a:r>
              <a:rPr b="1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ead,</a:t>
            </a:r>
            <a:r>
              <a:rPr b="1" lang="en-US" sz="1800" spc="-1" strike="noStrike">
                <a:latin typeface="Arial"/>
              </a:rPr>
              <a:t> E</a:t>
            </a:r>
            <a:r>
              <a:rPr b="0" lang="en-US" sz="1800" spc="-1" strike="noStrike">
                <a:latin typeface="Arial"/>
              </a:rPr>
              <a:t>valuate,</a:t>
            </a:r>
            <a:r>
              <a:rPr b="1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rint </a:t>
            </a:r>
            <a:r>
              <a:rPr b="1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oop) to get acquainted with Python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write our first simple Python scripts using </a:t>
            </a:r>
            <a:r>
              <a:rPr b="0" i="1" lang="en-US" sz="1800" spc="-1" strike="noStrike">
                <a:solidFill>
                  <a:srgbClr val="3465a4"/>
                </a:solidFill>
                <a:latin typeface="Arial"/>
              </a:rPr>
              <a:t>thonny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Since none of the example programs depends on specific hardware we can run the programs on the PC or on the ESP32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exercise sheet</a:t>
            </a:r>
            <a:r>
              <a:rPr b="0" lang="en-US" sz="1800" spc="-1" strike="noStrike">
                <a:latin typeface="Arial"/>
              </a:rPr>
              <a:t> is available on the Twiki and as Libreoffice document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559698-B85A-4132-A855-E0E92514C124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C0C59FF-6165-45ED-AEAE-D63405D29AB5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160000" y="74160"/>
            <a:ext cx="791964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How do we talk to the ESP32?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155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The CPU board has a Micro USB connector and a USB to serial converter.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We connect it to the PC with the same micro USB cable you use on your smart phone for charging and data transfer.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We can use a serial terminal emulator to communicate with the ESP32 or the </a:t>
            </a:r>
            <a:r>
              <a:rPr b="0" i="1" lang="en-US" sz="1800" spc="-1" strike="noStrike">
                <a:latin typeface="Arial"/>
              </a:rPr>
              <a:t>thonny</a:t>
            </a:r>
            <a:r>
              <a:rPr b="0" lang="en-US" sz="1800" spc="-1" strike="noStrike">
                <a:latin typeface="Arial"/>
              </a:rPr>
              <a:t> IDE for communication and program development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6779520" y="1172520"/>
            <a:ext cx="2940120" cy="305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EC6803-7CBC-430D-84F9-DE03F8DF2419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F5ED9BC-233A-44C9-A553-F788C20A890C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Communication tools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Serial communication: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minicom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gtkterm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rshell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File transfers: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ampy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rshell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ftp, needs the ftp server to be running on the ESP32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IDE: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thonny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pycharm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ABAE0F-DCDD-44D3-86B3-A9DB47A61EFD}" type="slidenum">
              <a:t>32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A890A10-DE8C-429F-9ACA-CF30338ECF94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thonny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340000" y="1172520"/>
            <a:ext cx="6839640" cy="384696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9600480" y="47732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8150AE-AFDA-49BC-B449-9DEC12477EC3}" type="slidenum">
              <a:t>33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B726B14-5EC1-491F-B3CD-A1C6C51F828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Interfacing to the “things”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a big number of interfaces implemented on the chip: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GPIO pins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PWM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Capacitive touch sensor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I2C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SPI interface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Analogue to digital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Digital to analogue converter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Timer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1B52BD-21C1-4805-BFC5-6072A525A03C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098DF1B-58DD-4612-A61D-854D30B27A49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pinout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2880000" y="1046880"/>
            <a:ext cx="5939640" cy="4153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F460C6-7954-4969-925F-F1CA02BB834A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9DAAD06-F253-402F-AE75-17D1B2398DC7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GPIO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 big number of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G</a:t>
            </a:r>
            <a:r>
              <a:rPr b="0" lang="en-US" sz="2200" spc="-1" strike="noStrike">
                <a:latin typeface="Arial"/>
              </a:rPr>
              <a:t>eneral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urpose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nput/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utput lines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These lines can be programmed as outputs or inputs with or without </a:t>
            </a:r>
            <a:br>
              <a:rPr sz="2200"/>
            </a:br>
            <a:r>
              <a:rPr b="0" lang="en-US" sz="2200" spc="-1" strike="noStrike">
                <a:latin typeface="Arial"/>
              </a:rPr>
              <a:t>pull-up resistors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They are used to control: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LEDs, relays, stepping motors…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You can implement serial protocols in “bit-banging” mode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or they can be used to read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status bits, switches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265DF1-E7E6-4CDD-A1EA-3B9A700632D8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CAF4F2E-8B37-44DE-960A-B688559DA699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GPIO driver in MicroPython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08360" y="1326600"/>
            <a:ext cx="9071280" cy="353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GPIO driver in MicroPython</a:t>
            </a:r>
            <a:r>
              <a:rPr b="0" lang="en-US" sz="2200" spc="-1" strike="noStrike">
                <a:latin typeface="Arial"/>
              </a:rPr>
              <a:t> makes GPIO access super simple: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We use the class </a:t>
            </a:r>
            <a:r>
              <a:rPr b="0" i="1" lang="en-US" sz="2200" spc="-1" strike="noStrike">
                <a:latin typeface="Arial"/>
              </a:rPr>
              <a:t>Pin</a:t>
            </a:r>
            <a:r>
              <a:rPr b="0" lang="en-US" sz="2200" spc="-1" strike="noStrike">
                <a:latin typeface="Arial"/>
              </a:rPr>
              <a:t> in the </a:t>
            </a:r>
            <a:r>
              <a:rPr b="0" i="1" lang="en-US" sz="2200" spc="-1" strike="noStrike">
                <a:latin typeface="Arial"/>
              </a:rPr>
              <a:t>machine</a:t>
            </a:r>
            <a:r>
              <a:rPr b="0" lang="en-US" sz="2200" spc="-1" strike="noStrike">
                <a:latin typeface="Arial"/>
              </a:rPr>
              <a:t> module: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Courier New"/>
              </a:rPr>
              <a:t>from machine import Pin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Courier New"/>
              </a:rPr>
              <a:t>led = Pin(19,Pin.OUT) # GPIO 19 connects to the user LED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Courier New"/>
              </a:rPr>
              <a:t>led.on()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is all that is needed to control a LED (or a relay)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We even do not need a program to accomplish this.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Let’s try!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9372600" y="4572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23A731-D586-46CC-AC14-DC5B867A0341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C63741CA-4DEF-4BD0-AAF7-7EE14210B97B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User LED connection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686440" cy="30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Many ESP32 CPU boards use GPIO 2 to connect to the user LED.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How do I know that the user LED is connected to GPIO 19?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The circuit diagram of the board is available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https://github.com/LilyGO/TTGO-T7-Demo/blob/master/t7_v1.5.pdf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9372600" y="4572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2971800" y="3629520"/>
            <a:ext cx="3952080" cy="1170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F005EE-8B63-45CD-B829-F76DB4411D3B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A54748B-F45C-400B-AB02-0221C65985CA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blink program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With the C programming language the ubiquitous 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Hello World</a:t>
            </a:r>
            <a:r>
              <a:rPr b="0" lang="en-US" sz="2200" spc="-1" strike="noStrike">
                <a:latin typeface="Arial"/>
              </a:rPr>
              <a:t> program has become well known.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It is the most simple program you can possibly write in C, printing “Hello World!”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It is useful to demonstrate that the programming infrastructure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Editor, compiler, linker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Program execution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work well.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equivalent in the world of embedded systems or IoT is the </a:t>
            </a:r>
            <a:r>
              <a:rPr b="0" lang="en-US" sz="2200" spc="-1" strike="noStrike">
                <a:solidFill>
                  <a:srgbClr val="2a6099"/>
                </a:solidFill>
                <a:latin typeface="Arial"/>
              </a:rPr>
              <a:t>blinking LED</a:t>
            </a:r>
            <a:r>
              <a:rPr b="0" lang="en-US" sz="2200" spc="-1" strike="noStrike">
                <a:latin typeface="Arial"/>
              </a:rPr>
              <a:t>.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9372600" y="4730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C4999D-5FF2-4BC8-9006-699A3F2CFF9E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6246945-EEED-4C94-BBAE-D893DE186177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340000" y="74160"/>
            <a:ext cx="7415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The Microprocessor Revolution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60000" y="1440000"/>
            <a:ext cx="92156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From all technical advances during the last 50 years the development of micro-processors certainly had the biggest effect on our daily life.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When I was a student a computer looked like this: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514040" cy="188532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5580000" y="2880000"/>
            <a:ext cx="41137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It filled a whole room and the cost was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several 100 k$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0EE465-3337-486A-8F67-05434C69AC99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05F64B41-17F5-4D3A-BCC0-E53B797556ED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Pulse Width Modulation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How can we change the LED light intensity with a single digital GPIO line?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answer is: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Pulse Width Modulation</a:t>
            </a:r>
            <a:r>
              <a:rPr b="0" lang="en-US" sz="2200" spc="-1" strike="noStrike">
                <a:latin typeface="Arial"/>
              </a:rPr>
              <a:t> (PWM)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Instead of emitting a steady zero or one signal level we emit a frequency (the modulation frequency) and we change the time in which the signal is high during a pulse (duty cycle)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frequency is high enough and the LED persistence long enough, such that the human eye cannot resolve the frequency.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average current through the LED is changed and such the light intensity.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PWM is also used to control servo motors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7EE8E5-527B-41A7-8492-99495724855E}" type="slidenum">
              <a:t>40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01CA0AE-B4EC-4D36-9454-432D467D952E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PWM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800000" y="1032840"/>
            <a:ext cx="3465720" cy="197784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400000" y="1059480"/>
            <a:ext cx="3468600" cy="197964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1799640" y="3022200"/>
            <a:ext cx="3535200" cy="201744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4"/>
          <a:stretch/>
        </p:blipFill>
        <p:spPr>
          <a:xfrm>
            <a:off x="5400000" y="3039480"/>
            <a:ext cx="3551760" cy="202680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9372600" y="4800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07BFAE-1DDC-4982-9FE6-62786B0C560F}" type="slidenum">
              <a:t>41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808B995-1978-4A56-AC15-76A38147ECE2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NeoPixels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7415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addressable rgb LED of type WS2812 is used in many LED chains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It uses a sophisticated timing sequence to set an individual LED in the chain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We use a simple, 7 LED chain for demonstration purposes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MicroPython provides the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NeoPixel driver</a:t>
            </a:r>
            <a:r>
              <a:rPr b="0" lang="en-US" sz="2200" spc="-1" strike="noStrike">
                <a:latin typeface="Arial"/>
              </a:rPr>
              <a:t>, which looks after the protocol and its stringent timing requirements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sensor shield uses GPIO 26 to control the NeoPixels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920000" y="1980000"/>
            <a:ext cx="1815840" cy="179964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9372600" y="4800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C8263C-2F66-4CDE-9F08-559C71F700EC}" type="slidenum">
              <a:t>42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DE13BD4-22A0-4D5B-AF8D-8E2C8D04EC9B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Analogue Signals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two 12bit  Analogue to Digital Converters (ADCs) with a total of max 18 input channels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We will use ADC1 on GPIO 36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ADC accepts signal levels 0..1V but there is an attenuator in front of it extending the signal range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An attenuation of 11dB provides an input range of ~ 0..3.6V fitting well with the 3.3V Vcc of the CPU board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Again the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MicroPython ADC driver</a:t>
            </a:r>
            <a:r>
              <a:rPr b="0" lang="en-US" sz="2200" spc="-1" strike="noStrike">
                <a:latin typeface="Arial"/>
              </a:rPr>
              <a:t> provides easy access to the hardware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ABF037-BFFA-42E3-9B45-A9CA3DA37CD1}" type="slidenum">
              <a:t>43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BD74DE1-2899-4DAD-94CB-A29A27749A6A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Linear Potentiometer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To test the ADC on the ESP32 we can connect a 10 k</a:t>
            </a:r>
            <a:r>
              <a:rPr b="0" lang="en-US" sz="1800" spc="-1" strike="noStrike">
                <a:latin typeface="Arial"/>
                <a:ea typeface="Arial"/>
              </a:rPr>
              <a:t>Ω potentiometer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Arial"/>
              </a:rPr>
              <a:t>There are 3 pins: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Arial"/>
              </a:rPr>
              <a:t>Vcc → 3.3V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Arial"/>
              </a:rPr>
              <a:t>GND → GND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Arial"/>
              </a:rPr>
              <a:t>OTA(B) → ADC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Arial"/>
              </a:rPr>
              <a:t>When you move the slider you get voltage levels 0V .. 3.3V</a:t>
            </a:r>
            <a:br>
              <a:rPr sz="1800"/>
            </a:br>
            <a:r>
              <a:rPr b="0" lang="en-US" sz="1800" spc="-1" strike="noStrike">
                <a:latin typeface="Arial"/>
                <a:ea typeface="Arial"/>
              </a:rPr>
              <a:t>on OTA(B)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5760000" y="1778760"/>
            <a:ext cx="3779640" cy="308088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/>
          <p:nvPr/>
        </p:nvSpPr>
        <p:spPr>
          <a:xfrm>
            <a:off x="9540000" y="4860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475620-F759-41F3-B056-E7E51785B876}" type="slidenum">
              <a:t>44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231B6AE-EBFF-437F-B645-E5F10676F35C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I2C bus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Inter-Integrated Circuit</a:t>
            </a:r>
            <a:r>
              <a:rPr b="0" lang="en-US" sz="2200" spc="-1" strike="noStrike">
                <a:latin typeface="Arial"/>
              </a:rPr>
              <a:t> (I2C) bus was invented be Philips in the early 1980. It is used by many sensors to communicate their data to the CPU.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1440000" y="2005200"/>
            <a:ext cx="7038360" cy="2609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497B5E-A108-4402-B66F-DEE748A326E7}" type="slidenum">
              <a:t>45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C059C0A-8F9A-4E74-87F0-DBF5BC8A404F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I2C protocol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8009640" cy="131364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1260000" y="2920320"/>
            <a:ext cx="8448120" cy="118044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203760" y="1273680"/>
            <a:ext cx="1775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Write to the 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101880" y="2574000"/>
            <a:ext cx="2057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Read from the 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360000" y="4320000"/>
            <a:ext cx="322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7 bit device address + R/W bit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64270A-0A64-4F6C-8710-DA213F6E0A9B}" type="slidenum">
              <a:t>46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622DD7A-0926-4F6C-AC48-A648570B1A1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Start and stop conditions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880000" y="1651680"/>
            <a:ext cx="4514040" cy="2390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3E15C4-86B8-4A8E-98E8-6887B7F13A42}" type="slidenum">
              <a:t>47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D0F2A5F-CB19-4CD3-A32E-2BC241B4BA3B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Data transfers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44800" y="1144800"/>
            <a:ext cx="7819200" cy="3894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C9BC95-F3AB-49AF-98D3-9CC893922FA3}" type="slidenum">
              <a:t>48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743520D-F2C6-4507-A164-BC06B74F6DA4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I2C addressing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I2C bus uses the master/slave paradigm. The CPU acts as the master and the sensors as slaves.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I2C bus uses 7 address bits (the 8</a:t>
            </a:r>
            <a:r>
              <a:rPr b="0" lang="en-US" sz="2200" spc="-1" strike="noStrike" baseline="33000">
                <a:latin typeface="Arial"/>
              </a:rPr>
              <a:t>th</a:t>
            </a:r>
            <a:r>
              <a:rPr b="0" lang="en-US" sz="2200" spc="-1" strike="noStrike">
                <a:latin typeface="Arial"/>
              </a:rPr>
              <a:t> bit is the R/W line). A maximum of 128 slaves can therefore be connected to a single master.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ESP32 has two hardware I2C buses, but MicroPython also provides a software I2C implementation using bit-banging on any GPIO line.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pins for SCL (the I2C clock line) and SDA (the I2C data line) are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SCL: GPIO 22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SDA: GPIO 21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Control and readout of an I2C based sensor requires a driver accessing it using the MicroPython I2C driver calls. An example for the SHT30 temperature and humidity sensor is explained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here</a:t>
            </a:r>
            <a:r>
              <a:rPr b="0" lang="en-US" sz="2200" spc="-1" strike="noStrike">
                <a:latin typeface="Arial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4CC55A-474B-44E3-A3C8-0EF1C6908120}" type="slidenum">
              <a:t>49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3CC8DBA3-55F7-4EAF-B14F-1DF295A6B947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Minicomputers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When I was a doctoral student this was the computer I worked with: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04000" y="1800000"/>
            <a:ext cx="3420720" cy="315576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4140000" y="1800000"/>
            <a:ext cx="521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It fitted into a rack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Cost: several 10 k$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Typical memory size: 128 kBytes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Hard disk: 600 Mbytes (which was huge!)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Black and White serial terminal for programming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 such a machine the Unix OS was developed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923832-B5C1-438A-A4C5-0F46FBA065B6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BA603B0-0D4C-4115-B9CB-9007D73D494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MicroPython’s I2C driver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60800" y="1261800"/>
            <a:ext cx="9368640" cy="347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From the MicroPython doc on the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I2C bus for the ESP32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 the ESP32 CPU: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scl : GPIO 22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sda: GPIO 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200400" y="1740960"/>
            <a:ext cx="6771600" cy="189468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3200400" y="3877200"/>
            <a:ext cx="6600240" cy="923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3F1C7F-BE03-4211-9A58-F7F77F844294}" type="slidenum">
              <a:t>50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6A7CA6D6-42FD-4F84-8B51-43C0D6E1109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Scanning the I2C bus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283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683240" y="1440360"/>
            <a:ext cx="4892040" cy="313128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943200" y="2514600"/>
            <a:ext cx="2942640" cy="53280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9372600" y="4800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BFA1D1-69EA-42A2-941A-D5AD6F11A046}" type="slidenum">
              <a:t>51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832A293-F061-4DEF-8F26-856C0ECDFAC5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SHT30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SHT30</a:t>
            </a:r>
            <a:r>
              <a:rPr b="0" lang="en-US" sz="2200" spc="-1" strike="noStrike">
                <a:latin typeface="Arial"/>
              </a:rPr>
              <a:t> is a digital temperature and relative humidity sensor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 wrote the sht3x driver myself and integrated it into the MicroPython firmware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user program becomes very simple: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Courier New"/>
              </a:rPr>
              <a:t>from sht3x import SHT3X</a:t>
            </a:r>
            <a:br>
              <a:rPr sz="1400"/>
            </a:br>
            <a:r>
              <a:rPr b="0" lang="en-US" sz="1400" spc="-1" strike="noStrike">
                <a:latin typeface="Courier New"/>
              </a:rPr>
              <a:t>sht30 = SHT3X()</a:t>
            </a:r>
            <a:br>
              <a:rPr sz="1400"/>
            </a:br>
            <a:r>
              <a:rPr b="0" lang="en-US" sz="1400" spc="-1" strike="noStrike">
                <a:latin typeface="Courier New"/>
              </a:rPr>
              <a:t>tempC, humi= </a:t>
            </a:r>
            <a:r>
              <a:rPr b="0" lang="en-US" sz="1300" spc="-1" strike="noStrike">
                <a:latin typeface="Courier New"/>
              </a:rPr>
              <a:t>sht30.getTempAndHumi(clockStretching=SHT3X.CLOCK_STRETCH,repeatability=SHT3X.REP_S_HIGH)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is all that is needed to get at the measured temperature (in °C) and relative humidity (in %) values.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All the detailed command handling is done within the driver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9372600" y="4800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3046A6-801A-4E6F-8E57-83A3A7ED0949}" type="slidenum">
              <a:t>52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11A887F-F46B-4423-AB06-B77958AFAAC3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Drivers are classes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Drivers are often implemented as Python classes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When an instance of a class I created the __init__ method its called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This method initializes the I2C bus and performs any initialization that the device may need.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The ESP32 has 2 hardware I2C interfaces and I2C bus 1 is reserved for users.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MicroPython includes a driver for the I2C bus whose methods are used with in driver for the specific I2C device.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DE5556-1AE1-4D56-B6CE-9572F2583ED0}" type="slidenum">
              <a:t>53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6143D8B-CB63-49C6-917F-B960A7CC4F18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!!! Pause !!!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latin typeface="Arial"/>
              </a:rPr>
              <a:t>Question and Answer Session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A403F6-37FF-48CE-BE0F-5C835F0D602D}" type="slidenum">
              <a:t>54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23B9CEF-CA63-4003-A1BC-7E9AA8857E01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The first Microprocessors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19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… </a:t>
            </a:r>
            <a:r>
              <a:rPr b="0" lang="en-US" sz="2200" spc="-1" strike="noStrike">
                <a:latin typeface="Arial"/>
              </a:rPr>
              <a:t>and then came the Microprocessor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The first one I played with was the Motorola MC6800, 8bit microprocessor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59160" y="2567880"/>
            <a:ext cx="3120480" cy="193176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3960000" y="2381760"/>
            <a:ext cx="59396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 at introduction: ~ 500 $ US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Clock frequency: 1 MHz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Only external memory (my first system had 128 Bytes)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OS” in EPROM (ca. 2 kBytes)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External parallel and serial interface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Programs were stored on audio tape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Total cost of a system: ~ 2000 $US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Programmed in binary machine code entered through a keypad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0F72C3-F7DB-4C0A-AE7C-CAA753961875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79A1C42-9F3A-4946-B55D-37475C681B71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… </a:t>
            </a:r>
            <a:r>
              <a:rPr b="0" lang="en-US" sz="4400" spc="-1" strike="noStrike">
                <a:latin typeface="Arial"/>
              </a:rPr>
              <a:t>and today? for 10 Euros?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269400" y="1172520"/>
            <a:ext cx="3990240" cy="415224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33480" y="1800000"/>
            <a:ext cx="6626160" cy="2544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C0A54D-973D-4930-8FC6-58E8E9149923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C7D627A8-7F73-44AE-9E83-7E10752CE0DF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ESP32 network connection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795680" y="1509480"/>
            <a:ext cx="6123960" cy="2990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6426C8-F49C-4323-BF65-8443A96F6416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3D4C927-A726-440A-A417-26CCBC633CC1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460960" y="226080"/>
            <a:ext cx="71143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What is IoT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IoT stands for the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nternet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f </a:t>
            </a:r>
            <a:r>
              <a:rPr b="1" lang="en-US" sz="2200" spc="-1" strike="noStrike">
                <a:solidFill>
                  <a:srgbClr val="3465a4"/>
                </a:solidFill>
                <a:latin typeface="Arial"/>
              </a:rPr>
              <a:t>T</a:t>
            </a:r>
            <a:r>
              <a:rPr b="0" lang="en-US" sz="2200" spc="-1" strike="noStrike">
                <a:latin typeface="Arial"/>
              </a:rPr>
              <a:t>hings.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need: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processor powerful enough to run the network protocol layers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network interface: either Ethernet of WiFi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Interfaces to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things: 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General Purpose I/O (GPIO) lines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I2C, I2S, SPI, serial interfaces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cost for the controller should be in a good relation with the cost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</a:rPr>
              <a:t>the things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IoT lectures, African Internet Summit Mauritius 2022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801B1F-9C04-4FBC-A169-F035746CFA16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CF0682CB-FC56-4532-9CB2-966D5C767198}" type="datetime1">
              <a:rPr lang="en-US"/>
              <a:t>05/27/2022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Application>LibreOffice/7.3.2.2$Linux_X86_64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2021-04-28T14:03:02Z</dcterms:created>
  <dc:creator/>
  <dc:description/>
  <dc:language>en-US</dc:language>
  <cp:lastModifiedBy/>
  <dcterms:modified xsi:type="dcterms:W3CDTF">2022-05-27T09:30:24Z</dcterms:modified>
  <cp:revision>57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